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jaša Jerman Kuželički" userId="d36f0443-1c0a-491c-85d4-8f812b92884e" providerId="ADAL" clId="{D38E0345-383C-4B39-9815-3E409DF3E152}"/>
    <pc:docChg chg="delSld">
      <pc:chgData name="Tjaša Jerman Kuželički" userId="d36f0443-1c0a-491c-85d4-8f812b92884e" providerId="ADAL" clId="{D38E0345-383C-4B39-9815-3E409DF3E152}" dt="2022-07-04T13:22:22.030" v="1" actId="47"/>
      <pc:docMkLst>
        <pc:docMk/>
      </pc:docMkLst>
      <pc:sldChg chg="del">
        <pc:chgData name="Tjaša Jerman Kuželički" userId="d36f0443-1c0a-491c-85d4-8f812b92884e" providerId="ADAL" clId="{D38E0345-383C-4B39-9815-3E409DF3E152}" dt="2022-07-04T13:22:20.544" v="0" actId="47"/>
        <pc:sldMkLst>
          <pc:docMk/>
          <pc:sldMk cId="983021610" sldId="260"/>
        </pc:sldMkLst>
      </pc:sldChg>
      <pc:sldChg chg="del">
        <pc:chgData name="Tjaša Jerman Kuželički" userId="d36f0443-1c0a-491c-85d4-8f812b92884e" providerId="ADAL" clId="{D38E0345-383C-4B39-9815-3E409DF3E152}" dt="2022-07-04T13:22:22.030" v="1" actId="47"/>
        <pc:sldMkLst>
          <pc:docMk/>
          <pc:sldMk cId="1747238281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2608-FDAE-4BE0-AE32-15AC5C8AC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EDB0F-B851-4ECB-9F63-3879D9796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A75BD-6286-46FF-8613-E39C81825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099C9-BC3D-4C6C-82A8-BAF3B638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C5486-2BA7-4EC7-8BE7-1300F122F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79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C71D-1903-4AF7-A95B-3EEE3D7BB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2E9E1-B740-4FD0-9D02-DCB3558F0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5FC06-F933-4694-99D1-8DA82270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D838F-7E50-42A6-BBD7-1EB59905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839EB-FD08-4135-807E-D9C3B170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86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8E46E-B55C-4955-9C9F-75F8F9744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A81A9-E663-4B19-97BC-F54951BC4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72D40-DACB-4596-B95E-F5B4F911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5F11F-2399-4F38-8224-02352AB36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D70B9-9B5A-41D5-BEDA-2189B627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92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1E5E-7E23-4665-9DEB-F4F63CE0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A5ABB-3DD9-49A2-8954-3B576C067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94614-7890-4C8F-9CDC-2466B1F1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6A48E-06D6-4208-9DE1-F9AEFB4C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C9CCA-76EE-4DED-B854-D649A2DE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81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FD22-A83F-4262-BEB0-0D25256F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4D245-448E-40A1-A85A-0C15C74AA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754BF-219F-4D86-A9A7-254E9952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1C73A-CA15-45DC-B356-286171FA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907AF-E05E-4658-9F0C-839D7CAC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58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79DB-D183-4EFD-9E2B-D234194F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C6747-A269-4BEE-B732-9A73B5900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AEC67-DC78-4018-B5AE-2A8C4BAC4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3AEC4-81B8-466D-9E4C-4BFA24F7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18886-764D-4B9B-BCFA-9B5E4806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6D506-426E-442D-AC44-8C397F58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82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8C1B-1F6C-40F5-B740-E1C3731BA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D3255-A8AD-44E2-BAA9-02D9539CB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A485C-1386-48F1-9E84-F8FDAC251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49C382-5138-4EB1-972B-FD79B3D97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9D9B9-C6E7-4CAB-868C-09FA2E27D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2831F-95AD-41A4-8818-0CE66BBC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E23F7-FEA4-4B56-B293-8EFF2BA8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8DBDDD-93AE-46A0-A763-BC5A9C93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78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AA62-DDF1-4CD0-B362-3CC000437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E6429B-92F1-4A22-B989-457FAF72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B2CEA-95EC-4193-99D5-C4A21AA37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D863A-7473-4D6D-BB20-CA84F0A1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35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328417-129E-46B4-A545-B9D500D2A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8787FC-5E6F-4E8E-9321-D4D3F6E2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44E13-FE1F-4194-8633-41415BDE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41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7E9EA-4B9C-48A5-B39A-70213CE6F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E97A-83FB-4C67-9894-A15406578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784B0-51DA-4BC8-AEBB-A79259F44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4301F-9977-45EB-8871-638213AB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49435-459F-4130-9263-39C62745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D2589-53DA-4A9B-B364-74754D69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10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6CF8D-B3AD-49B6-AFFA-11DA6BECB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AFD75-DD5A-4E0E-8F67-4D25CD7182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5FC92-E69D-4ECC-94C6-1978BA1BD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35090-DFF6-43A3-8FF1-88CB7EEF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82CB2-004F-4328-B790-37DBC569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70A60-23AB-4E72-BDF2-BB7694BE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40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C182BF-0392-40C4-BB03-D38A72343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08538-CF35-46E1-8249-63A5C4FE1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53671-0351-4B9F-81E1-312E77620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F78F-9F36-4BEE-9750-CF1410A7B45D}" type="datetimeFigureOut">
              <a:rPr lang="it-IT" smtClean="0"/>
              <a:t>04/07/2022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B73D6-3215-47EE-9B22-455679059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07A2F-677B-4157-B79E-5603EDBFC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EB4C-4941-492C-8D94-A46C1EE016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4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671EF8-0702-4537-B7C0-E86141429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8" y="2412631"/>
            <a:ext cx="5040964" cy="373654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200" b="1" dirty="0"/>
              <a:t>SCUOLA COSTRUZIONI VICENZA ANDREA PALLADIO</a:t>
            </a:r>
            <a:br>
              <a:rPr lang="en-US" sz="4200" b="1" dirty="0"/>
            </a:br>
            <a:br>
              <a:rPr lang="en-US" sz="4200" b="1" dirty="0"/>
            </a:br>
            <a:endParaRPr lang="en-US" sz="4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015E5-100E-43EE-9A93-2C3C3D2BC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1389" y="4924429"/>
            <a:ext cx="4171994" cy="103578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E4D413A-786A-40E1-AFAE-BC79F19B9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572" y="2798807"/>
            <a:ext cx="5608830" cy="11498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1F5033E-130F-4D05-9C59-7C106671903E}"/>
              </a:ext>
            </a:extLst>
          </p:cNvPr>
          <p:cNvSpPr txBox="1"/>
          <p:nvPr/>
        </p:nvSpPr>
        <p:spPr>
          <a:xfrm>
            <a:off x="590719" y="1006485"/>
            <a:ext cx="6096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/>
              <a:t>LET’S CAMPAIGN</a:t>
            </a:r>
          </a:p>
          <a:p>
            <a:pPr>
              <a:spcAft>
                <a:spcPts val="600"/>
              </a:spcAft>
            </a:pPr>
            <a:r>
              <a:rPr lang="en-US" b="1"/>
              <a:t>Kick off Meeting</a:t>
            </a:r>
          </a:p>
          <a:p>
            <a:pPr>
              <a:spcAft>
                <a:spcPts val="600"/>
              </a:spcAft>
            </a:pPr>
            <a:r>
              <a:rPr lang="en-US" b="1"/>
              <a:t>Wednesday 24th February 2021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69" y="4886115"/>
            <a:ext cx="2491900" cy="107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5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99C839-4179-403A-9A52-E563496F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10256526" cy="1188950"/>
          </a:xfrm>
        </p:spPr>
        <p:txBody>
          <a:bodyPr anchor="b">
            <a:normAutofit/>
          </a:bodyPr>
          <a:lstStyle/>
          <a:p>
            <a:pPr algn="ctr"/>
            <a:r>
              <a:rPr lang="it-IT" sz="5400" b="1" dirty="0"/>
              <a:t>TYPE OF ORGANIZATION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SzPct val="95000"/>
            </a:pPr>
            <a:endParaRPr lang="en-US" dirty="0">
              <a:solidFill>
                <a:prstClr val="black"/>
              </a:solidFill>
            </a:endParaRPr>
          </a:p>
          <a:p>
            <a:pPr lvl="0" algn="just" fontAlgn="base">
              <a:spcAft>
                <a:spcPct val="0"/>
              </a:spcAft>
              <a:buClr>
                <a:srgbClr val="0BD0D9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/>
                </a:solidFill>
              </a:rPr>
              <a:t>BILATERAL ORGANIZATION</a:t>
            </a:r>
            <a:r>
              <a:rPr lang="en-US" dirty="0">
                <a:solidFill>
                  <a:prstClr val="black"/>
                </a:solidFill>
              </a:rPr>
              <a:t>: headed by a </a:t>
            </a:r>
            <a:r>
              <a:rPr lang="en-GB" dirty="0">
                <a:solidFill>
                  <a:prstClr val="black"/>
                </a:solidFill>
              </a:rPr>
              <a:t>board of directors appointed by:</a:t>
            </a:r>
          </a:p>
          <a:p>
            <a:pPr lvl="0" algn="just" fontAlgn="base">
              <a:spcAft>
                <a:spcPct val="0"/>
              </a:spcAft>
              <a:buClr>
                <a:srgbClr val="0BD0D9"/>
              </a:buClr>
              <a:buSzPct val="95000"/>
              <a:buFont typeface="Wingdings" panose="05000000000000000000" pitchFamily="2" charset="2"/>
              <a:buChar char="§"/>
            </a:pPr>
            <a:r>
              <a:rPr lang="en-GB" dirty="0">
                <a:solidFill>
                  <a:prstClr val="black"/>
                </a:solidFill>
              </a:rPr>
              <a:t>Employers’ Association of Builders of Vicenza</a:t>
            </a:r>
          </a:p>
          <a:p>
            <a:pPr lvl="0" algn="just" fontAlgn="base">
              <a:spcAft>
                <a:spcPct val="0"/>
              </a:spcAft>
              <a:buClr>
                <a:srgbClr val="0BD0D9"/>
              </a:buClr>
              <a:buSzPct val="95000"/>
              <a:buFont typeface="Wingdings" panose="05000000000000000000" pitchFamily="2" charset="2"/>
              <a:buChar char="§"/>
            </a:pPr>
            <a:r>
              <a:rPr lang="en-GB" dirty="0">
                <a:solidFill>
                  <a:prstClr val="black"/>
                </a:solidFill>
              </a:rPr>
              <a:t>Trade Unions</a:t>
            </a:r>
          </a:p>
          <a:p>
            <a:pPr marL="0" indent="0" algn="just" defTabSz="457200">
              <a:buClr>
                <a:srgbClr val="A53010"/>
              </a:buClr>
              <a:buNone/>
              <a:defRPr/>
            </a:pPr>
            <a:endParaRPr lang="it-IT" dirty="0">
              <a:solidFill>
                <a:prstClr val="black"/>
              </a:solidFill>
            </a:endParaRPr>
          </a:p>
          <a:p>
            <a:pPr marL="0" indent="0" algn="just" defTabSz="457200">
              <a:buClr>
                <a:srgbClr val="A53010"/>
              </a:buClr>
              <a:buNone/>
              <a:defRPr/>
            </a:pPr>
            <a:r>
              <a:rPr lang="it-IT" b="1" dirty="0">
                <a:solidFill>
                  <a:prstClr val="black"/>
                </a:solidFill>
              </a:rPr>
              <a:t> - 3 </a:t>
            </a:r>
            <a:r>
              <a:rPr lang="it-IT" b="1" dirty="0" err="1">
                <a:solidFill>
                  <a:prstClr val="black"/>
                </a:solidFill>
              </a:rPr>
              <a:t>macroareas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of </a:t>
            </a:r>
            <a:r>
              <a:rPr lang="it-IT" dirty="0" err="1">
                <a:solidFill>
                  <a:prstClr val="black"/>
                </a:solidFill>
              </a:rPr>
              <a:t>services</a:t>
            </a:r>
            <a:endParaRPr lang="it-IT" dirty="0">
              <a:solidFill>
                <a:prstClr val="black"/>
              </a:solidFill>
            </a:endParaRPr>
          </a:p>
          <a:p>
            <a:pPr marL="0" indent="0" algn="just" defTabSz="457200">
              <a:buClr>
                <a:srgbClr val="A53010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1. TRAINING</a:t>
            </a:r>
          </a:p>
          <a:p>
            <a:pPr marL="0" indent="0" algn="just" defTabSz="457200">
              <a:buClr>
                <a:srgbClr val="A53010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2. HEALTH &amp; SAFETY</a:t>
            </a:r>
          </a:p>
          <a:p>
            <a:pPr marL="0" indent="0" algn="just" defTabSz="457200">
              <a:buClr>
                <a:srgbClr val="A53010"/>
              </a:buClr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3. EMPLOYMENT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379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99C839-4179-403A-9A52-E563496F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10256526" cy="1188950"/>
          </a:xfrm>
        </p:spPr>
        <p:txBody>
          <a:bodyPr anchor="b">
            <a:normAutofit/>
          </a:bodyPr>
          <a:lstStyle/>
          <a:p>
            <a:pPr algn="ctr"/>
            <a:r>
              <a:rPr lang="it-IT" sz="5400" b="1" dirty="0"/>
              <a:t>TRAINING ACTIVITIES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575880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5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n-US" sz="1500" dirty="0">
              <a:solidFill>
                <a:schemeClr val="accent1"/>
              </a:solidFill>
            </a:endParaRPr>
          </a:p>
          <a:p>
            <a:pPr algn="just"/>
            <a:r>
              <a:rPr lang="en-US" sz="1500" dirty="0">
                <a:solidFill>
                  <a:schemeClr val="accent1"/>
                </a:solidFill>
              </a:rPr>
              <a:t>Courses for young students (starting from 14 years old):</a:t>
            </a:r>
          </a:p>
          <a:p>
            <a:pPr>
              <a:buFont typeface="Wingdings" pitchFamily="2" charset="2"/>
              <a:buChar char="v"/>
            </a:pPr>
            <a:r>
              <a:rPr lang="it-IT" sz="1500" dirty="0"/>
              <a:t>IVT training (3 </a:t>
            </a:r>
            <a:r>
              <a:rPr lang="it-IT" sz="1500" dirty="0" err="1"/>
              <a:t>compulsory</a:t>
            </a:r>
            <a:r>
              <a:rPr lang="it-IT" sz="1500" dirty="0"/>
              <a:t> </a:t>
            </a:r>
            <a:r>
              <a:rPr lang="it-IT" sz="1500" dirty="0" err="1"/>
              <a:t>years</a:t>
            </a:r>
            <a:r>
              <a:rPr lang="it-IT" sz="1500" dirty="0"/>
              <a:t> + 1 </a:t>
            </a:r>
            <a:r>
              <a:rPr lang="it-IT" sz="1500" dirty="0" err="1"/>
              <a:t>year</a:t>
            </a:r>
            <a:r>
              <a:rPr lang="it-IT" sz="1500" dirty="0"/>
              <a:t>)</a:t>
            </a:r>
          </a:p>
          <a:p>
            <a:pPr marL="0" indent="0" algn="just">
              <a:buNone/>
            </a:pPr>
            <a:endParaRPr lang="en-US" sz="1500" dirty="0">
              <a:solidFill>
                <a:schemeClr val="accent1"/>
              </a:solidFill>
            </a:endParaRPr>
          </a:p>
          <a:p>
            <a:pPr algn="just"/>
            <a:r>
              <a:rPr lang="en-US" sz="1500" dirty="0">
                <a:solidFill>
                  <a:schemeClr val="accent1"/>
                </a:solidFill>
              </a:rPr>
              <a:t>Courses for  workers:</a:t>
            </a:r>
          </a:p>
          <a:p>
            <a:pPr>
              <a:buFont typeface="Wingdings" pitchFamily="2" charset="2"/>
              <a:buChar char="v"/>
            </a:pPr>
            <a:r>
              <a:rPr lang="en-US" sz="1500" dirty="0"/>
              <a:t>Health and Safety in Building sites, Use of earthmoving machines, elevating work platforms, cranes, Lifelong learning retraining (tiles and paving layers, carpentry, plasterboard walls, etc.), </a:t>
            </a:r>
            <a:r>
              <a:rPr lang="it-IT" sz="1500" dirty="0" err="1"/>
              <a:t>Apprenticeship</a:t>
            </a:r>
            <a:endParaRPr lang="it-IT" sz="1500" dirty="0"/>
          </a:p>
          <a:p>
            <a:endParaRPr lang="en-US" sz="1500" dirty="0">
              <a:solidFill>
                <a:schemeClr val="accent1"/>
              </a:solidFill>
            </a:endParaRPr>
          </a:p>
          <a:p>
            <a:r>
              <a:rPr lang="en-US" sz="1500" dirty="0">
                <a:solidFill>
                  <a:schemeClr val="accent1"/>
                </a:solidFill>
              </a:rPr>
              <a:t>Advanced Training for  workers:</a:t>
            </a:r>
            <a:endParaRPr lang="en-US" sz="1500" dirty="0"/>
          </a:p>
          <a:p>
            <a:pPr>
              <a:buFont typeface="Wingdings" pitchFamily="2" charset="2"/>
              <a:buChar char="v"/>
            </a:pPr>
            <a:r>
              <a:rPr lang="it-IT" sz="1500" dirty="0" err="1"/>
              <a:t>Foremen</a:t>
            </a:r>
            <a:r>
              <a:rPr lang="it-IT" sz="1500" dirty="0"/>
              <a:t>, </a:t>
            </a:r>
            <a:r>
              <a:rPr lang="it-IT" sz="1500" dirty="0" err="1"/>
              <a:t>Supervisors</a:t>
            </a:r>
            <a:endParaRPr lang="it-IT" sz="1500" dirty="0"/>
          </a:p>
          <a:p>
            <a:pPr>
              <a:buFont typeface="Wingdings" pitchFamily="2" charset="2"/>
              <a:buChar char="v"/>
            </a:pPr>
            <a:endParaRPr lang="it-IT" sz="1500" dirty="0"/>
          </a:p>
          <a:p>
            <a:r>
              <a:rPr lang="en-US" sz="1500" dirty="0">
                <a:solidFill>
                  <a:schemeClr val="accent1"/>
                </a:solidFill>
              </a:rPr>
              <a:t>Courses for unemployed people:</a:t>
            </a:r>
            <a:endParaRPr lang="en-US" sz="1500" dirty="0"/>
          </a:p>
          <a:p>
            <a:pPr>
              <a:buFont typeface="Wingdings" pitchFamily="2" charset="2"/>
              <a:buChar char="v"/>
            </a:pPr>
            <a:r>
              <a:rPr lang="it-IT" sz="1500" dirty="0" err="1"/>
              <a:t>Retraining</a:t>
            </a:r>
            <a:r>
              <a:rPr lang="it-IT" sz="1500" dirty="0"/>
              <a:t> (</a:t>
            </a:r>
            <a:r>
              <a:rPr lang="it-IT" sz="1500" dirty="0" err="1"/>
              <a:t>painter</a:t>
            </a:r>
            <a:r>
              <a:rPr lang="it-IT" sz="1500" dirty="0"/>
              <a:t>, dry </a:t>
            </a:r>
            <a:r>
              <a:rPr lang="it-IT" sz="1500" dirty="0" err="1"/>
              <a:t>walls</a:t>
            </a:r>
            <a:r>
              <a:rPr lang="it-IT" sz="1500" dirty="0"/>
              <a:t> </a:t>
            </a:r>
            <a:r>
              <a:rPr lang="it-IT" sz="1500" dirty="0" err="1"/>
              <a:t>fitter</a:t>
            </a:r>
            <a:r>
              <a:rPr lang="it-IT" sz="1500" dirty="0"/>
              <a:t>, </a:t>
            </a:r>
            <a:r>
              <a:rPr lang="it-IT" sz="1500" dirty="0" err="1"/>
              <a:t>tiler</a:t>
            </a:r>
            <a:r>
              <a:rPr lang="it-IT" sz="1500" dirty="0"/>
              <a:t>…) 	</a:t>
            </a:r>
          </a:p>
        </p:txBody>
      </p:sp>
    </p:spTree>
    <p:extLst>
      <p:ext uri="{BB962C8B-B14F-4D97-AF65-F5344CB8AC3E}">
        <p14:creationId xmlns:p14="http://schemas.microsoft.com/office/powerpoint/2010/main" val="6475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353833D631654B8234F8EAE5FE3D78" ma:contentTypeVersion="15" ma:contentTypeDescription="Ustvari nov dokument." ma:contentTypeScope="" ma:versionID="c046d65e2d892396aee725d0c096fd8f">
  <xsd:schema xmlns:xsd="http://www.w3.org/2001/XMLSchema" xmlns:xs="http://www.w3.org/2001/XMLSchema" xmlns:p="http://schemas.microsoft.com/office/2006/metadata/properties" xmlns:ns2="703cdf61-9bdb-4ab1-bf99-aabb6c694d24" xmlns:ns3="28914a09-0838-46a1-8168-34095fa1c05c" targetNamespace="http://schemas.microsoft.com/office/2006/metadata/properties" ma:root="true" ma:fieldsID="e15009c09e7cd1f7ea6a6a8086408c9a" ns2:_="" ns3:_="">
    <xsd:import namespace="703cdf61-9bdb-4ab1-bf99-aabb6c694d24"/>
    <xsd:import namespace="28914a09-0838-46a1-8168-34095fa1c05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cdf61-9bdb-4ab1-bf99-aabb6c694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045dbe8-36ce-414e-b890-92d4d91653f2}" ma:internalName="TaxCatchAll" ma:showField="CatchAllData" ma:web="703cdf61-9bdb-4ab1-bf99-aabb6c694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14a09-0838-46a1-8168-34095fa1c0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3cdf61-9bdb-4ab1-bf99-aabb6c694d24" xsi:nil="true"/>
    <lcf76f155ced4ddcb4097134ff3c332f xmlns="28914a09-0838-46a1-8168-34095fa1c05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55BF7F-3EEA-4158-92D9-FFB42EB322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84C04C-24B1-4274-BE2A-9F3259E47D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3cdf61-9bdb-4ab1-bf99-aabb6c694d24"/>
    <ds:schemaRef ds:uri="28914a09-0838-46a1-8168-34095fa1c0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3F7E31-B405-4BEC-938B-9F03DA5FAAF8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28914a09-0838-46a1-8168-34095fa1c05c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703cdf61-9bdb-4ab1-bf99-aabb6c694d2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143</Words>
  <Application>Microsoft Office PowerPoint</Application>
  <PresentationFormat>Širokozaslonsko</PresentationFormat>
  <Paragraphs>28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SCUOLA COSTRUZIONI VICENZA ANDREA PALLADIO  </vt:lpstr>
      <vt:lpstr>TYPE OF ORGANIZATION</vt:lpstr>
      <vt:lpstr>TRAINING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Meeting</dc:title>
  <dc:creator>Nadia Di Iulio</dc:creator>
  <cp:lastModifiedBy>Tjaša Jerman Kuželički</cp:lastModifiedBy>
  <cp:revision>27</cp:revision>
  <cp:lastPrinted>2021-02-24T08:34:18Z</cp:lastPrinted>
  <dcterms:created xsi:type="dcterms:W3CDTF">2021-02-21T11:17:15Z</dcterms:created>
  <dcterms:modified xsi:type="dcterms:W3CDTF">2022-07-04T13:22:25Z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0x0101003C353833D631654B8234F8EAE5FE3D78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